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17"/>
  </p:notesMasterIdLst>
  <p:sldIdLst>
    <p:sldId id="256" r:id="rId2"/>
    <p:sldId id="269" r:id="rId3"/>
    <p:sldId id="271" r:id="rId4"/>
    <p:sldId id="275" r:id="rId5"/>
    <p:sldId id="277" r:id="rId6"/>
    <p:sldId id="280" r:id="rId7"/>
    <p:sldId id="301" r:id="rId8"/>
    <p:sldId id="293" r:id="rId9"/>
    <p:sldId id="294" r:id="rId10"/>
    <p:sldId id="295" r:id="rId11"/>
    <p:sldId id="296" r:id="rId12"/>
    <p:sldId id="291" r:id="rId13"/>
    <p:sldId id="292" r:id="rId14"/>
    <p:sldId id="297" r:id="rId15"/>
    <p:sldId id="29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2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BA17A-1EA7-4C4A-B8ED-FF2A5F477DC7}" type="doc">
      <dgm:prSet loTypeId="urn:microsoft.com/office/officeart/2005/8/layout/vList2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2E070EFE-361B-43EB-991C-EDC5FD5694B8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Целостный процесс обучения танцам можно условно разделить на четыре  этапа:</a:t>
          </a:r>
          <a:endParaRPr lang="ru-RU" b="1" dirty="0">
            <a:solidFill>
              <a:srgbClr val="FF0000"/>
            </a:solidFill>
          </a:endParaRPr>
        </a:p>
      </dgm:t>
    </dgm:pt>
    <dgm:pt modelId="{B6BA2763-FEA5-4699-8C8B-6EE05465E48D}" type="parTrans" cxnId="{883CF811-47A4-45EA-942C-86A0A7876EE9}">
      <dgm:prSet/>
      <dgm:spPr/>
      <dgm:t>
        <a:bodyPr/>
        <a:lstStyle/>
        <a:p>
          <a:endParaRPr lang="ru-RU"/>
        </a:p>
      </dgm:t>
    </dgm:pt>
    <dgm:pt modelId="{8FD4C3F5-AD3C-41E9-B18A-18E1E7C3EDA9}" type="sibTrans" cxnId="{883CF811-47A4-45EA-942C-86A0A7876EE9}">
      <dgm:prSet/>
      <dgm:spPr/>
      <dgm:t>
        <a:bodyPr/>
        <a:lstStyle/>
        <a:p>
          <a:endParaRPr lang="ru-RU"/>
        </a:p>
      </dgm:t>
    </dgm:pt>
    <dgm:pt modelId="{BB9213F0-9769-4C67-BC21-55DCF87162ED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I этап – подготовительный (младшая группа)</a:t>
          </a:r>
          <a:endParaRPr lang="ru-RU" b="1" dirty="0">
            <a:solidFill>
              <a:srgbClr val="FF0000"/>
            </a:solidFill>
          </a:endParaRPr>
        </a:p>
      </dgm:t>
    </dgm:pt>
    <dgm:pt modelId="{211D0E85-38A0-41E2-802E-EEFA53948E7F}" type="parTrans" cxnId="{B59B289A-E5C6-4A38-8B09-F3700B3E4617}">
      <dgm:prSet/>
      <dgm:spPr/>
      <dgm:t>
        <a:bodyPr/>
        <a:lstStyle/>
        <a:p>
          <a:endParaRPr lang="ru-RU"/>
        </a:p>
      </dgm:t>
    </dgm:pt>
    <dgm:pt modelId="{BBE926D7-A48B-462E-8D9B-8A3301DBA549}" type="sibTrans" cxnId="{B59B289A-E5C6-4A38-8B09-F3700B3E4617}">
      <dgm:prSet/>
      <dgm:spPr/>
      <dgm:t>
        <a:bodyPr/>
        <a:lstStyle/>
        <a:p>
          <a:endParaRPr lang="ru-RU"/>
        </a:p>
      </dgm:t>
    </dgm:pt>
    <dgm:pt modelId="{6B932CA8-98F6-44F5-87D1-42AE766B66A2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II этап – основной (средняя старшая группа)</a:t>
          </a:r>
          <a:endParaRPr lang="ru-RU" b="1" dirty="0">
            <a:solidFill>
              <a:srgbClr val="FF0000"/>
            </a:solidFill>
          </a:endParaRPr>
        </a:p>
      </dgm:t>
    </dgm:pt>
    <dgm:pt modelId="{4433567F-DBC5-4DED-BF3C-1704226326D4}" type="parTrans" cxnId="{A075EC92-B0BF-4835-B01A-3E3EF037A9DF}">
      <dgm:prSet/>
      <dgm:spPr/>
      <dgm:t>
        <a:bodyPr/>
        <a:lstStyle/>
        <a:p>
          <a:endParaRPr lang="ru-RU"/>
        </a:p>
      </dgm:t>
    </dgm:pt>
    <dgm:pt modelId="{2E060369-C5E0-4161-BF7B-D09480BC4A93}" type="sibTrans" cxnId="{A075EC92-B0BF-4835-B01A-3E3EF037A9DF}">
      <dgm:prSet/>
      <dgm:spPr/>
      <dgm:t>
        <a:bodyPr/>
        <a:lstStyle/>
        <a:p>
          <a:endParaRPr lang="ru-RU"/>
        </a:p>
      </dgm:t>
    </dgm:pt>
    <dgm:pt modelId="{626F7712-DCFE-4FBE-B92D-669986ADE85F}">
      <dgm:prSet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III этап – углубленный (старшая группа)</a:t>
          </a:r>
          <a:endParaRPr lang="ru-RU" b="1" dirty="0">
            <a:solidFill>
              <a:srgbClr val="FF0000"/>
            </a:solidFill>
          </a:endParaRPr>
        </a:p>
      </dgm:t>
    </dgm:pt>
    <dgm:pt modelId="{8AABFF46-E742-43FC-91D8-A6C64339671F}" type="parTrans" cxnId="{FD5F3134-AAB1-4319-B12F-8546B6FCBB92}">
      <dgm:prSet/>
      <dgm:spPr/>
      <dgm:t>
        <a:bodyPr/>
        <a:lstStyle/>
        <a:p>
          <a:endParaRPr lang="ru-RU"/>
        </a:p>
      </dgm:t>
    </dgm:pt>
    <dgm:pt modelId="{7CE99E6D-1236-4B74-80A8-5EFA980E714B}" type="sibTrans" cxnId="{FD5F3134-AAB1-4319-B12F-8546B6FCBB92}">
      <dgm:prSet/>
      <dgm:spPr/>
      <dgm:t>
        <a:bodyPr/>
        <a:lstStyle/>
        <a:p>
          <a:endParaRPr lang="ru-RU"/>
        </a:p>
      </dgm:t>
    </dgm:pt>
    <dgm:pt modelId="{C6ABA79A-564B-4E2B-B944-577F8AA32942}">
      <dgm:prSet/>
      <dgm:spPr/>
      <dgm:t>
        <a:bodyPr/>
        <a:lstStyle/>
        <a:p>
          <a:r>
            <a:rPr lang="en-US" b="1" dirty="0" smtClean="0">
              <a:solidFill>
                <a:srgbClr val="FF0000"/>
              </a:solidFill>
            </a:rPr>
            <a:t>IV</a:t>
          </a:r>
          <a:r>
            <a:rPr lang="ru-RU" b="1" dirty="0" smtClean="0">
              <a:solidFill>
                <a:srgbClr val="FF0000"/>
              </a:solidFill>
            </a:rPr>
            <a:t> этап – этап совершенствования (подготовительная группа)</a:t>
          </a:r>
          <a:endParaRPr lang="ru-RU" b="1" dirty="0">
            <a:solidFill>
              <a:srgbClr val="FF0000"/>
            </a:solidFill>
          </a:endParaRPr>
        </a:p>
      </dgm:t>
    </dgm:pt>
    <dgm:pt modelId="{A7D60431-B472-4114-860F-07D5594FF1B6}" type="parTrans" cxnId="{DB301D36-5DFC-407B-A6CC-FC7018C9CC52}">
      <dgm:prSet/>
      <dgm:spPr/>
      <dgm:t>
        <a:bodyPr/>
        <a:lstStyle/>
        <a:p>
          <a:endParaRPr lang="ru-RU"/>
        </a:p>
      </dgm:t>
    </dgm:pt>
    <dgm:pt modelId="{829B8FE2-5AF1-4A1F-BDC4-3538FDFE4379}" type="sibTrans" cxnId="{DB301D36-5DFC-407B-A6CC-FC7018C9CC52}">
      <dgm:prSet/>
      <dgm:spPr/>
      <dgm:t>
        <a:bodyPr/>
        <a:lstStyle/>
        <a:p>
          <a:endParaRPr lang="ru-RU"/>
        </a:p>
      </dgm:t>
    </dgm:pt>
    <dgm:pt modelId="{DB7D836B-8945-4E30-80A6-B22AB431CDBE}" type="pres">
      <dgm:prSet presAssocID="{259BA17A-1EA7-4C4A-B8ED-FF2A5F477D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652E7A-9506-4DD6-A64C-0F9A744B748B}" type="pres">
      <dgm:prSet presAssocID="{2E070EFE-361B-43EB-991C-EDC5FD5694B8}" presName="parentText" presStyleLbl="node1" presStyleIdx="0" presStyleCnt="5" custLinFactY="384" custLinFactNeighborX="-1016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508AE-C72F-41D3-A8D9-09DC3253C140}" type="pres">
      <dgm:prSet presAssocID="{8FD4C3F5-AD3C-41E9-B18A-18E1E7C3EDA9}" presName="spacer" presStyleCnt="0"/>
      <dgm:spPr/>
      <dgm:t>
        <a:bodyPr/>
        <a:lstStyle/>
        <a:p>
          <a:endParaRPr lang="ru-RU"/>
        </a:p>
      </dgm:t>
    </dgm:pt>
    <dgm:pt modelId="{6432202E-A64D-47C2-8FF2-D654EE6E5228}" type="pres">
      <dgm:prSet presAssocID="{BB9213F0-9769-4C67-BC21-55DCF87162E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BBBDD0-6C69-4F0B-86A7-D8D8382605B9}" type="pres">
      <dgm:prSet presAssocID="{BBE926D7-A48B-462E-8D9B-8A3301DBA549}" presName="spacer" presStyleCnt="0"/>
      <dgm:spPr/>
    </dgm:pt>
    <dgm:pt modelId="{92D26BDE-CD78-4264-8FE5-EABEE34C2387}" type="pres">
      <dgm:prSet presAssocID="{6B932CA8-98F6-44F5-87D1-42AE766B66A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795AA-AD21-4208-A91D-C3006C4AC91C}" type="pres">
      <dgm:prSet presAssocID="{2E060369-C5E0-4161-BF7B-D09480BC4A93}" presName="spacer" presStyleCnt="0"/>
      <dgm:spPr/>
    </dgm:pt>
    <dgm:pt modelId="{E446DA2C-7DEF-4DFE-8B3C-5000697A17AD}" type="pres">
      <dgm:prSet presAssocID="{626F7712-DCFE-4FBE-B92D-669986ADE85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404FF-BABA-4F0A-BDC4-6FC0BCD34C1A}" type="pres">
      <dgm:prSet presAssocID="{7CE99E6D-1236-4B74-80A8-5EFA980E714B}" presName="spacer" presStyleCnt="0"/>
      <dgm:spPr/>
    </dgm:pt>
    <dgm:pt modelId="{BCAF06F4-0EF3-440D-8291-FF092CAF9995}" type="pres">
      <dgm:prSet presAssocID="{C6ABA79A-564B-4E2B-B944-577F8AA3294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115ED9-EB5E-4977-A404-9891FCADA5B1}" type="presOf" srcId="{BB9213F0-9769-4C67-BC21-55DCF87162ED}" destId="{6432202E-A64D-47C2-8FF2-D654EE6E5228}" srcOrd="0" destOrd="0" presId="urn:microsoft.com/office/officeart/2005/8/layout/vList2"/>
    <dgm:cxn modelId="{E3A460E1-BCDB-483A-A49F-786BBF88856A}" type="presOf" srcId="{6B932CA8-98F6-44F5-87D1-42AE766B66A2}" destId="{92D26BDE-CD78-4264-8FE5-EABEE34C2387}" srcOrd="0" destOrd="0" presId="urn:microsoft.com/office/officeart/2005/8/layout/vList2"/>
    <dgm:cxn modelId="{DB301D36-5DFC-407B-A6CC-FC7018C9CC52}" srcId="{259BA17A-1EA7-4C4A-B8ED-FF2A5F477DC7}" destId="{C6ABA79A-564B-4E2B-B944-577F8AA32942}" srcOrd="4" destOrd="0" parTransId="{A7D60431-B472-4114-860F-07D5594FF1B6}" sibTransId="{829B8FE2-5AF1-4A1F-BDC4-3538FDFE4379}"/>
    <dgm:cxn modelId="{F82AC2F7-B2E3-4FFE-A926-E3C4E0831A30}" type="presOf" srcId="{626F7712-DCFE-4FBE-B92D-669986ADE85F}" destId="{E446DA2C-7DEF-4DFE-8B3C-5000697A17AD}" srcOrd="0" destOrd="0" presId="urn:microsoft.com/office/officeart/2005/8/layout/vList2"/>
    <dgm:cxn modelId="{883CF811-47A4-45EA-942C-86A0A7876EE9}" srcId="{259BA17A-1EA7-4C4A-B8ED-FF2A5F477DC7}" destId="{2E070EFE-361B-43EB-991C-EDC5FD5694B8}" srcOrd="0" destOrd="0" parTransId="{B6BA2763-FEA5-4699-8C8B-6EE05465E48D}" sibTransId="{8FD4C3F5-AD3C-41E9-B18A-18E1E7C3EDA9}"/>
    <dgm:cxn modelId="{8A0DC0EE-2941-4AAA-AFFF-C1AAF6ED6FED}" type="presOf" srcId="{2E070EFE-361B-43EB-991C-EDC5FD5694B8}" destId="{59652E7A-9506-4DD6-A64C-0F9A744B748B}" srcOrd="0" destOrd="0" presId="urn:microsoft.com/office/officeart/2005/8/layout/vList2"/>
    <dgm:cxn modelId="{A075EC92-B0BF-4835-B01A-3E3EF037A9DF}" srcId="{259BA17A-1EA7-4C4A-B8ED-FF2A5F477DC7}" destId="{6B932CA8-98F6-44F5-87D1-42AE766B66A2}" srcOrd="2" destOrd="0" parTransId="{4433567F-DBC5-4DED-BF3C-1704226326D4}" sibTransId="{2E060369-C5E0-4161-BF7B-D09480BC4A93}"/>
    <dgm:cxn modelId="{FD5F3134-AAB1-4319-B12F-8546B6FCBB92}" srcId="{259BA17A-1EA7-4C4A-B8ED-FF2A5F477DC7}" destId="{626F7712-DCFE-4FBE-B92D-669986ADE85F}" srcOrd="3" destOrd="0" parTransId="{8AABFF46-E742-43FC-91D8-A6C64339671F}" sibTransId="{7CE99E6D-1236-4B74-80A8-5EFA980E714B}"/>
    <dgm:cxn modelId="{E638868F-91E6-461C-A036-7F45B05C7464}" type="presOf" srcId="{259BA17A-1EA7-4C4A-B8ED-FF2A5F477DC7}" destId="{DB7D836B-8945-4E30-80A6-B22AB431CDBE}" srcOrd="0" destOrd="0" presId="urn:microsoft.com/office/officeart/2005/8/layout/vList2"/>
    <dgm:cxn modelId="{16C0F69F-B126-4847-ADD0-4C89004DAA31}" type="presOf" srcId="{C6ABA79A-564B-4E2B-B944-577F8AA32942}" destId="{BCAF06F4-0EF3-440D-8291-FF092CAF9995}" srcOrd="0" destOrd="0" presId="urn:microsoft.com/office/officeart/2005/8/layout/vList2"/>
    <dgm:cxn modelId="{B59B289A-E5C6-4A38-8B09-F3700B3E4617}" srcId="{259BA17A-1EA7-4C4A-B8ED-FF2A5F477DC7}" destId="{BB9213F0-9769-4C67-BC21-55DCF87162ED}" srcOrd="1" destOrd="0" parTransId="{211D0E85-38A0-41E2-802E-EEFA53948E7F}" sibTransId="{BBE926D7-A48B-462E-8D9B-8A3301DBA549}"/>
    <dgm:cxn modelId="{FCFEFF04-DC06-40D8-9435-E0C5E0A68048}" type="presParOf" srcId="{DB7D836B-8945-4E30-80A6-B22AB431CDBE}" destId="{59652E7A-9506-4DD6-A64C-0F9A744B748B}" srcOrd="0" destOrd="0" presId="urn:microsoft.com/office/officeart/2005/8/layout/vList2"/>
    <dgm:cxn modelId="{3FADE911-7631-4C36-86BE-9E03CC3CCA07}" type="presParOf" srcId="{DB7D836B-8945-4E30-80A6-B22AB431CDBE}" destId="{A18508AE-C72F-41D3-A8D9-09DC3253C140}" srcOrd="1" destOrd="0" presId="urn:microsoft.com/office/officeart/2005/8/layout/vList2"/>
    <dgm:cxn modelId="{3B47D19D-99AA-4E57-84CF-1346BB493103}" type="presParOf" srcId="{DB7D836B-8945-4E30-80A6-B22AB431CDBE}" destId="{6432202E-A64D-47C2-8FF2-D654EE6E5228}" srcOrd="2" destOrd="0" presId="urn:microsoft.com/office/officeart/2005/8/layout/vList2"/>
    <dgm:cxn modelId="{ADA9D679-F4C4-4E52-BCAC-19A268E1E48D}" type="presParOf" srcId="{DB7D836B-8945-4E30-80A6-B22AB431CDBE}" destId="{99BBBDD0-6C69-4F0B-86A7-D8D8382605B9}" srcOrd="3" destOrd="0" presId="urn:microsoft.com/office/officeart/2005/8/layout/vList2"/>
    <dgm:cxn modelId="{AEDD30D8-9714-4AFB-A083-1C0132D7A484}" type="presParOf" srcId="{DB7D836B-8945-4E30-80A6-B22AB431CDBE}" destId="{92D26BDE-CD78-4264-8FE5-EABEE34C2387}" srcOrd="4" destOrd="0" presId="urn:microsoft.com/office/officeart/2005/8/layout/vList2"/>
    <dgm:cxn modelId="{56059CC1-1142-4723-9545-B45EB38CB1BD}" type="presParOf" srcId="{DB7D836B-8945-4E30-80A6-B22AB431CDBE}" destId="{16F795AA-AD21-4208-A91D-C3006C4AC91C}" srcOrd="5" destOrd="0" presId="urn:microsoft.com/office/officeart/2005/8/layout/vList2"/>
    <dgm:cxn modelId="{979F4139-1D51-4ECE-808A-C969A36E1D55}" type="presParOf" srcId="{DB7D836B-8945-4E30-80A6-B22AB431CDBE}" destId="{E446DA2C-7DEF-4DFE-8B3C-5000697A17AD}" srcOrd="6" destOrd="0" presId="urn:microsoft.com/office/officeart/2005/8/layout/vList2"/>
    <dgm:cxn modelId="{751E358A-4A50-4B42-A7FC-927A65A2CDA8}" type="presParOf" srcId="{DB7D836B-8945-4E30-80A6-B22AB431CDBE}" destId="{201404FF-BABA-4F0A-BDC4-6FC0BCD34C1A}" srcOrd="7" destOrd="0" presId="urn:microsoft.com/office/officeart/2005/8/layout/vList2"/>
    <dgm:cxn modelId="{0766C5FB-85D8-4505-A17C-E723D2092EF9}" type="presParOf" srcId="{DB7D836B-8945-4E30-80A6-B22AB431CDBE}" destId="{BCAF06F4-0EF3-440D-8291-FF092CAF9995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52E7A-9506-4DD6-A64C-0F9A744B748B}">
      <dsp:nvSpPr>
        <dsp:cNvPr id="0" name=""/>
        <dsp:cNvSpPr/>
      </dsp:nvSpPr>
      <dsp:spPr>
        <a:xfrm>
          <a:off x="0" y="152400"/>
          <a:ext cx="749935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Целостный процесс обучения танцам можно условно разделить на четыре  этапа: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2722" y="195122"/>
        <a:ext cx="7413906" cy="789716"/>
      </dsp:txXfrm>
    </dsp:sp>
    <dsp:sp modelId="{6432202E-A64D-47C2-8FF2-D654EE6E5228}">
      <dsp:nvSpPr>
        <dsp:cNvPr id="0" name=""/>
        <dsp:cNvSpPr/>
      </dsp:nvSpPr>
      <dsp:spPr>
        <a:xfrm>
          <a:off x="0" y="1024199"/>
          <a:ext cx="749935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I этап – подготовительный (младшая группа)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2722" y="1066921"/>
        <a:ext cx="7413906" cy="789716"/>
      </dsp:txXfrm>
    </dsp:sp>
    <dsp:sp modelId="{92D26BDE-CD78-4264-8FE5-EABEE34C2387}">
      <dsp:nvSpPr>
        <dsp:cNvPr id="0" name=""/>
        <dsp:cNvSpPr/>
      </dsp:nvSpPr>
      <dsp:spPr>
        <a:xfrm>
          <a:off x="0" y="1962719"/>
          <a:ext cx="749935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II этап – основной (средняя старшая группа)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2722" y="2005441"/>
        <a:ext cx="7413906" cy="789716"/>
      </dsp:txXfrm>
    </dsp:sp>
    <dsp:sp modelId="{E446DA2C-7DEF-4DFE-8B3C-5000697A17AD}">
      <dsp:nvSpPr>
        <dsp:cNvPr id="0" name=""/>
        <dsp:cNvSpPr/>
      </dsp:nvSpPr>
      <dsp:spPr>
        <a:xfrm>
          <a:off x="0" y="2901240"/>
          <a:ext cx="749935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rgbClr val="FF0000"/>
              </a:solidFill>
            </a:rPr>
            <a:t>III этап – углубленный (старшая группа)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2722" y="2943962"/>
        <a:ext cx="7413906" cy="789716"/>
      </dsp:txXfrm>
    </dsp:sp>
    <dsp:sp modelId="{BCAF06F4-0EF3-440D-8291-FF092CAF9995}">
      <dsp:nvSpPr>
        <dsp:cNvPr id="0" name=""/>
        <dsp:cNvSpPr/>
      </dsp:nvSpPr>
      <dsp:spPr>
        <a:xfrm>
          <a:off x="0" y="3839760"/>
          <a:ext cx="7499350" cy="8751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solidFill>
                <a:srgbClr val="FF0000"/>
              </a:solidFill>
            </a:rPr>
            <a:t>IV</a:t>
          </a:r>
          <a:r>
            <a:rPr lang="ru-RU" sz="2200" b="1" kern="1200" dirty="0" smtClean="0">
              <a:solidFill>
                <a:srgbClr val="FF0000"/>
              </a:solidFill>
            </a:rPr>
            <a:t> этап – этап совершенствования (подготовительная группа)</a:t>
          </a:r>
          <a:endParaRPr lang="ru-RU" sz="2200" b="1" kern="1200" dirty="0">
            <a:solidFill>
              <a:srgbClr val="FF0000"/>
            </a:solidFill>
          </a:endParaRPr>
        </a:p>
      </dsp:txBody>
      <dsp:txXfrm>
        <a:off x="42722" y="3882482"/>
        <a:ext cx="741390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92303D-F603-436B-925D-7CB4B7E55BD4}" type="datetimeFigureOut">
              <a:rPr lang="ru-RU" smtClean="0"/>
              <a:pPr/>
              <a:t>07.04.2019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3D59C-02D4-47EB-A6C9-67A6CAF9F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9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972F9F2-B4E8-4A13-941E-FD7393A31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96DC9-DC68-40A9-9614-D402B76C5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EBB270-C99A-4C7B-9FC5-41576B1BB2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0E99-F34F-49A8-84AF-5EB229394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A87845-EC59-4CD8-8815-3835B84EE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13A3C-9981-40B3-AF0A-77535D003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71DA78-35FA-4686-87F3-52F3B6CC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17FB1-C96E-4816-A69C-3678F775B8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D2DF6-A1DC-47E5-949B-518E3ECD11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DB90AF-5AE3-4CBE-939D-20A6904DE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75019C0-388C-4685-986F-6AC372C6B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7B072CE9-472E-4A42-9E72-2F06A200E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4" r:id="rId2"/>
    <p:sldLayoutId id="2147483860" r:id="rId3"/>
    <p:sldLayoutId id="2147483855" r:id="rId4"/>
    <p:sldLayoutId id="2147483861" r:id="rId5"/>
    <p:sldLayoutId id="2147483856" r:id="rId6"/>
    <p:sldLayoutId id="2147483862" r:id="rId7"/>
    <p:sldLayoutId id="2147483863" r:id="rId8"/>
    <p:sldLayoutId id="2147483864" r:id="rId9"/>
    <p:sldLayoutId id="2147483857" r:id="rId10"/>
    <p:sldLayoutId id="214748385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609600"/>
            <a:ext cx="7462838" cy="3581400"/>
          </a:xfrm>
        </p:spPr>
        <p:txBody>
          <a:bodyPr anchor="ctr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Кружок хореографии</a:t>
            </a:r>
            <a:b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Calibri" pitchFamily="34" charset="0"/>
              </a:rPr>
              <a:t>«Весёлая карусель»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Хореографическая постановка мальчиков - озорников  старшей группы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1\Desktop\Маркова\IMG_32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957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Подготовительная группа – выпуск в школу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1\Desktop\Маркова\IMG_3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985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 свидание детский сад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\Desktop\Маркова\IMG_32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28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Сводный хореографический ансамбль «Рябинушка» с выступлением  на Дне города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1\Desktop\Маркова\IMG_20150919_1453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673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Наталья Владимировна Маркова – наш хореограф!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1\Desktop\Маркова\IMG_20150919_1502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75" y="1447800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8696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Празднуем день рожденье детского сада – нам 2 года!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1\Desktop\Маркова\IMG_41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325" y="1447800"/>
            <a:ext cx="72009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69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2011362"/>
          </a:xfrm>
        </p:spPr>
        <p:txBody>
          <a:bodyPr>
            <a:noAutofit/>
          </a:bodyPr>
          <a:lstStyle/>
          <a:p>
            <a:pPr marL="82550" indent="0" algn="ctr"/>
            <a:r>
              <a:rPr lang="ru-RU" sz="3600" b="1" dirty="0" smtClean="0">
                <a:solidFill>
                  <a:srgbClr val="FF0000"/>
                </a:solidFill>
              </a:rPr>
              <a:t>Кружок  </a:t>
            </a:r>
            <a:r>
              <a:rPr lang="ru-RU" sz="3600" b="1" dirty="0">
                <a:solidFill>
                  <a:srgbClr val="FF0000"/>
                </a:solidFill>
              </a:rPr>
              <a:t>хореографии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«</a:t>
            </a:r>
            <a:r>
              <a:rPr lang="ru-RU" sz="3600" b="1" dirty="0">
                <a:solidFill>
                  <a:srgbClr val="FF0000"/>
                </a:solidFill>
              </a:rPr>
              <a:t>Весёлая карусель»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r>
              <a:rPr lang="ru-RU" sz="3600" b="1" dirty="0">
                <a:solidFill>
                  <a:srgbClr val="FF0000"/>
                </a:solidFill>
              </a:rPr>
              <a:t>(срок реализации четыре года)</a:t>
            </a:r>
            <a:r>
              <a:rPr lang="ru-RU" sz="3600" dirty="0">
                <a:solidFill>
                  <a:srgbClr val="FF0000"/>
                </a:solidFill>
              </a:rPr>
              <a:t/>
            </a:r>
            <a:br>
              <a:rPr lang="ru-RU" sz="3600" dirty="0">
                <a:solidFill>
                  <a:srgbClr val="FF0000"/>
                </a:solidFill>
              </a:rPr>
            </a:b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0013" y="2476163"/>
            <a:ext cx="7313612" cy="3794462"/>
          </a:xfrm>
        </p:spPr>
        <p:txBody>
          <a:bodyPr>
            <a:normAutofit/>
          </a:bodyPr>
          <a:lstStyle/>
          <a:p>
            <a:pPr marL="0" indent="0" algn="just" eaLnBrk="1" fontAlgn="auto" hangingPunct="1">
              <a:spcAft>
                <a:spcPts val="0"/>
              </a:spcAft>
              <a:buNone/>
              <a:defRPr/>
            </a:pPr>
            <a:endParaRPr lang="ru-RU" sz="2000" b="1" dirty="0">
              <a:solidFill>
                <a:srgbClr val="FF0000"/>
              </a:solidFill>
            </a:endParaRPr>
          </a:p>
          <a:p>
            <a:pPr marL="82550" indent="0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Цель  </a:t>
            </a:r>
            <a:r>
              <a:rPr lang="ru-RU" sz="2400" b="1" dirty="0">
                <a:solidFill>
                  <a:srgbClr val="FF0000"/>
                </a:solidFill>
              </a:rPr>
              <a:t>работы кружка: 	</a:t>
            </a:r>
          </a:p>
          <a:p>
            <a:pPr marL="8255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- выявление ранней одарённости  детей в исполнении  ритмических движений под музыку;  </a:t>
            </a:r>
          </a:p>
          <a:p>
            <a:pPr marL="82550" indent="0">
              <a:buNone/>
            </a:pPr>
            <a:r>
              <a:rPr lang="ru-RU" sz="2400" b="1" dirty="0">
                <a:solidFill>
                  <a:srgbClr val="FF0000"/>
                </a:solidFill>
              </a:rPr>
              <a:t>- содействие полноценному физическому развитию детей, направленному на развитие и совершенствование общей физической и танцевальной </a:t>
            </a:r>
            <a:r>
              <a:rPr lang="ru-RU" sz="2400" b="1" dirty="0" smtClean="0">
                <a:solidFill>
                  <a:srgbClr val="FF0000"/>
                </a:solidFill>
              </a:rPr>
              <a:t>подготовленности.</a:t>
            </a:r>
            <a:endParaRPr lang="ru-RU" sz="2400" b="1" dirty="0">
              <a:solidFill>
                <a:srgbClr val="FF0000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219200" y="274637"/>
            <a:ext cx="7715250" cy="30781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/>
              </a:rPr>
              <a:t>Программа  </a:t>
            </a:r>
            <a:r>
              <a:rPr lang="ru-RU" sz="2400" b="1" dirty="0" smtClean="0">
                <a:solidFill>
                  <a:srgbClr val="FF0000"/>
                </a:solidFill>
                <a:effectLst/>
              </a:rPr>
              <a:t>кружка по хореографии на 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основе учебно-методических рекомендаций программы А.И. Бурениной «Ритмическая пластика», с учетом практического материала следующих авторов: Ж.Е.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Фирилева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, Е.Г. Сайкина «СА-ФИ-ДАНСЕ»; Н.В. Зарецкая, З.Я. </a:t>
            </a:r>
            <a:r>
              <a:rPr lang="ru-RU" sz="2400" b="1" dirty="0" err="1">
                <a:solidFill>
                  <a:srgbClr val="FF0000"/>
                </a:solidFill>
                <a:effectLst/>
              </a:rPr>
              <a:t>Роот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 «Танцы в детском саду; С.Л. Слуцкая «Танцевальная мозаика».</a:t>
            </a:r>
            <a:br>
              <a:rPr lang="ru-RU" sz="2400" b="1" dirty="0">
                <a:solidFill>
                  <a:srgbClr val="FF0000"/>
                </a:solidFill>
                <a:effectLst/>
              </a:rPr>
            </a:br>
            <a:endParaRPr lang="ru-RU" altLang="ru-RU" sz="2400" b="1" dirty="0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990600" y="3505200"/>
            <a:ext cx="7696200" cy="2651125"/>
          </a:xfrm>
        </p:spPr>
        <p:txBody>
          <a:bodyPr/>
          <a:lstStyle/>
          <a:p>
            <a:pPr marL="82550" indent="0" algn="ctr" eaLnBrk="1" hangingPunct="1">
              <a:buNone/>
            </a:pPr>
            <a:r>
              <a:rPr lang="ru-RU" sz="2000" b="1" u="sng" dirty="0">
                <a:solidFill>
                  <a:srgbClr val="FF0000"/>
                </a:solidFill>
              </a:rPr>
              <a:t>Направленность программы – художественно-эстетическая.</a:t>
            </a:r>
            <a:endParaRPr lang="ru-RU" sz="2000" b="1" dirty="0">
              <a:solidFill>
                <a:srgbClr val="FF0000"/>
              </a:solidFill>
            </a:endParaRPr>
          </a:p>
          <a:p>
            <a:pPr marL="82550" indent="0" algn="just" eaLnBrk="1" hangingPunct="1"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Продолжительность </a:t>
            </a:r>
            <a:r>
              <a:rPr lang="ru-RU" sz="2000" b="1" dirty="0">
                <a:solidFill>
                  <a:srgbClr val="FF0000"/>
                </a:solidFill>
              </a:rPr>
              <a:t>занятий   хореографией  в  младших группах -  15 минут, средней и  старшей группе до  25 минут, в   подготовительной  - 30 минут. Занятия хореографией проводятся, начиная с младшей по подготовительную группы, в каждой возрастной группе 1 раз в неделю, во второй половине дня, после дневного сна. Максимальная нагрузка – 32 часа в год. Срок реализации программы четыре года.</a:t>
            </a:r>
          </a:p>
          <a:p>
            <a:pPr eaLnBrk="1" hangingPunct="1"/>
            <a:endParaRPr lang="ru-RU" altLang="ru-RU" sz="24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Заголовок 2"/>
          <p:cNvSpPr>
            <a:spLocks noGrp="1"/>
          </p:cNvSpPr>
          <p:nvPr>
            <p:ph type="title"/>
          </p:nvPr>
        </p:nvSpPr>
        <p:spPr>
          <a:xfrm>
            <a:off x="1435100" y="274639"/>
            <a:ext cx="7499350" cy="6397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Этапы обучения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4489222"/>
              </p:ext>
            </p:extLst>
          </p:nvPr>
        </p:nvGraphicFramePr>
        <p:xfrm>
          <a:off x="1371600" y="12192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Достижения воспитанников  в ходе  обучения в хореографическом кружке:</a:t>
            </a:r>
          </a:p>
        </p:txBody>
      </p:sp>
      <p:pic>
        <p:nvPicPr>
          <p:cNvPr id="3074" name="Picture 2" descr="C:\Users\1\Desktop\Маркова\DSC_01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584008"/>
            <a:ext cx="7499350" cy="422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1"/>
            <a:ext cx="7543800" cy="304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Танец  «Моя Россия»</a:t>
            </a:r>
            <a:br>
              <a:rPr lang="ru-RU" sz="4000" b="1" dirty="0" smtClean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3333CC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Совместный танец с </a:t>
            </a:r>
            <a:r>
              <a:rPr lang="ru-RU" sz="3600" b="1" dirty="0" err="1" smtClean="0">
                <a:solidFill>
                  <a:schemeClr val="accent3">
                    <a:lumMod val="75000"/>
                  </a:schemeClr>
                </a:solidFill>
                <a:ea typeface="Calibri" pitchFamily="34" charset="0"/>
                <a:cs typeface="Times New Roman" pitchFamily="18" charset="0"/>
              </a:rPr>
              <a:t>мамо</a:t>
            </a:r>
            <a:endParaRPr lang="ru-RU" sz="3200" dirty="0" smtClean="0">
              <a:solidFill>
                <a:schemeClr val="tx2">
                  <a:satMod val="130000"/>
                </a:schemeClr>
              </a:solidFill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C:\Users\1\Desktop\Маркова\DSC_0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325" y="1143000"/>
            <a:ext cx="69723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Младшая танцевальная группа пробует силы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1266" name="Picture 2" descr="C:\Users\1\Desktop\Маркова\_DSC30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24" y="1447800"/>
            <a:ext cx="7220102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2649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Сводный танцевальный ансамбль  средней группы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Desktop\Маркова\IMG_32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59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Мы цветы – на нас венки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Маркова\IMG_32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738908"/>
            <a:ext cx="749935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577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674</TotalTime>
  <Words>250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Calibri</vt:lpstr>
      <vt:lpstr>Corbel</vt:lpstr>
      <vt:lpstr>Gill Sans MT</vt:lpstr>
      <vt:lpstr>Times New Roman</vt:lpstr>
      <vt:lpstr>Verdana</vt:lpstr>
      <vt:lpstr>Wingdings</vt:lpstr>
      <vt:lpstr>Wingdings 2</vt:lpstr>
      <vt:lpstr>Солнцестояние</vt:lpstr>
      <vt:lpstr>Кружок хореографии «Весёлая карусель»</vt:lpstr>
      <vt:lpstr>Кружок  хореографии  «Весёлая карусель» (срок реализации четыре года) </vt:lpstr>
      <vt:lpstr>Программа  кружка по хореографии на основе учебно-методических рекомендаций программы А.И. Бурениной «Ритмическая пластика», с учетом практического материала следующих авторов: Ж.Е. Фирилева, Е.Г. Сайкина «СА-ФИ-ДАНСЕ»; Н.В. Зарецкая, З.Я. Роот «Танцы в детском саду; С.Л. Слуцкая «Танцевальная мозаика». </vt:lpstr>
      <vt:lpstr>Этапы обучения</vt:lpstr>
      <vt:lpstr>Достижения воспитанников  в ходе  обучения в хореографическом кружке:</vt:lpstr>
      <vt:lpstr>  Танец  «Моя Россия»   Совместный танец с мамо</vt:lpstr>
      <vt:lpstr>Младшая танцевальная группа пробует силы</vt:lpstr>
      <vt:lpstr>Сводный танцевальный ансамбль  средней группы</vt:lpstr>
      <vt:lpstr>Мы цветы – на нас венки</vt:lpstr>
      <vt:lpstr>Хореографическая постановка мальчиков - озорников  старшей группы</vt:lpstr>
      <vt:lpstr>Подготовительная группа – выпуск в школу</vt:lpstr>
      <vt:lpstr>До свидание детский сад</vt:lpstr>
      <vt:lpstr>Сводный хореографический ансамбль «Рябинушка» с выступлением  на Дне города </vt:lpstr>
      <vt:lpstr>Наталья Владимировна Маркова – наш хореограф!</vt:lpstr>
      <vt:lpstr>Празднуем день рожденье детского сада – нам 2 года!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пользователь</dc:creator>
  <cp:lastModifiedBy>1</cp:lastModifiedBy>
  <cp:revision>72</cp:revision>
  <cp:lastPrinted>1601-01-01T00:00:00Z</cp:lastPrinted>
  <dcterms:created xsi:type="dcterms:W3CDTF">1601-01-01T00:00:00Z</dcterms:created>
  <dcterms:modified xsi:type="dcterms:W3CDTF">2019-04-07T10:59:43Z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