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8B3233-D27D-4733-9AAA-B30951F92D35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  <a:lumOff val="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5299" y="-1156291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ru-RU" sz="7200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Школа для дошколят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5298" y="2658532"/>
            <a:ext cx="8757501" cy="148674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Кружок </a:t>
            </a:r>
            <a:r>
              <a:rPr lang="ru-RU" sz="3600" b="1" dirty="0" smtClean="0">
                <a:solidFill>
                  <a:srgbClr val="FFFF00"/>
                </a:solidFill>
              </a:rPr>
              <a:t>по  </a:t>
            </a:r>
            <a:r>
              <a:rPr lang="ru-RU" sz="3600" b="1" dirty="0">
                <a:solidFill>
                  <a:srgbClr val="FFFF00"/>
                </a:solidFill>
              </a:rPr>
              <a:t>обучению </a:t>
            </a:r>
            <a:r>
              <a:rPr lang="ru-RU" sz="3600" b="1" dirty="0" smtClean="0">
                <a:solidFill>
                  <a:srgbClr val="FFFF00"/>
                </a:solidFill>
              </a:rPr>
              <a:t>грамоте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933" y="3945467"/>
            <a:ext cx="746082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600"/>
              </a:spcBef>
              <a:buClr>
                <a:srgbClr val="F3A447"/>
              </a:buClr>
              <a:buSzPct val="85000"/>
            </a:pPr>
            <a:endParaRPr lang="ru-RU" sz="3600" b="1" spc="100" dirty="0" smtClean="0">
              <a:latin typeface="Monotype Corsiva" pitchFamily="66" charset="0"/>
            </a:endParaRPr>
          </a:p>
          <a:p>
            <a:pPr lvl="0" algn="ctr" defTabSz="91440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b="1" spc="100" dirty="0" smtClean="0">
                <a:latin typeface="Monotype Corsiva" pitchFamily="66" charset="0"/>
              </a:rPr>
              <a:t>МБ </a:t>
            </a:r>
            <a:r>
              <a:rPr lang="ru-RU" sz="3600" b="1" spc="100" dirty="0">
                <a:latin typeface="Monotype Corsiva" pitchFamily="66" charset="0"/>
              </a:rPr>
              <a:t>ДОУ детский сад №43 «Рябинушка» </a:t>
            </a:r>
          </a:p>
          <a:p>
            <a:pPr lvl="0" algn="ctr" defTabSz="91440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b="1" spc="100" dirty="0">
                <a:latin typeface="Monotype Corsiva" pitchFamily="66" charset="0"/>
              </a:rPr>
              <a:t>г</a:t>
            </a:r>
            <a:r>
              <a:rPr lang="ru-RU" sz="3600" b="1" spc="100" dirty="0" smtClean="0">
                <a:latin typeface="Monotype Corsiva" pitchFamily="66" charset="0"/>
              </a:rPr>
              <a:t>. Пятигорск</a:t>
            </a:r>
            <a:endParaRPr lang="ru-RU" sz="3600" b="1" spc="1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54124"/>
            <a:ext cx="7591647" cy="47532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</a:t>
            </a:r>
            <a:r>
              <a:rPr lang="ru-RU" sz="2000" b="1" dirty="0">
                <a:solidFill>
                  <a:srgbClr val="FFFF00"/>
                </a:solidFill>
              </a:rPr>
              <a:t>рограмма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строится с учетом возрастных особенностей речевого развития ребенка и является хорошей базой для успешного обучения чтению и письму в начальной школе.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ольшая роль отводится заданиям на развитие умений звукового и слогового анализа. 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ети практически знакомятся с понятиями: </a:t>
            </a:r>
            <a:r>
              <a:rPr lang="ru-RU" sz="2000" i="1" dirty="0">
                <a:solidFill>
                  <a:srgbClr val="FFFF00"/>
                </a:solidFill>
              </a:rPr>
              <a:t>звук, буква, слог, слово, согласные и гласные звуки, твердые и мягкие согласные, звонкие и глухие, Шипящие и свистящие.</a:t>
            </a:r>
            <a:br>
              <a:rPr lang="ru-RU" sz="2000" i="1" dirty="0">
                <a:solidFill>
                  <a:srgbClr val="FFFF00"/>
                </a:solidFill>
              </a:rPr>
            </a:br>
            <a:r>
              <a:rPr lang="ru-RU" sz="2000" i="1" dirty="0">
                <a:solidFill>
                  <a:srgbClr val="FFFF00"/>
                </a:solidFill>
              </a:rPr>
              <a:t/>
            </a:r>
            <a:br>
              <a:rPr lang="ru-RU" sz="2000" i="1" dirty="0">
                <a:solidFill>
                  <a:srgbClr val="FFFF00"/>
                </a:solidFill>
              </a:rPr>
            </a:br>
            <a:r>
              <a:rPr lang="ru-RU" sz="2000" i="1" dirty="0">
                <a:solidFill>
                  <a:srgbClr val="FFFF00"/>
                </a:solidFill>
              </a:rPr>
              <a:t/>
            </a:r>
            <a:br>
              <a:rPr lang="ru-RU" sz="2000" i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Цель работы </a:t>
            </a:r>
            <a:r>
              <a:rPr lang="ru-RU" sz="2000" dirty="0">
                <a:solidFill>
                  <a:srgbClr val="FFFF00"/>
                </a:solidFill>
              </a:rPr>
              <a:t>–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комплексное развитие познавательно-речевой деятельности детей.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643" y="1155651"/>
            <a:ext cx="4495800" cy="4992688"/>
          </a:xfrm>
        </p:spPr>
      </p:pic>
    </p:spTree>
    <p:extLst>
      <p:ext uri="{BB962C8B-B14F-4D97-AF65-F5344CB8AC3E}">
        <p14:creationId xmlns:p14="http://schemas.microsoft.com/office/powerpoint/2010/main" val="20229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60" y="85059"/>
            <a:ext cx="5142431" cy="599676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			    Задачи: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	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Развитие умений говорения и слушания, формирование опыта чтения слогов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развитие интереса и внимания к слову, к собственной речи и речи окружающих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обогащение активного и пассивного словаря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развитие грамматического строя речи, умений связной речи с опорой на речевой опыт ребенка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Развитие ФОНЕМАТИЧЕСКОГО СЛУХА, СОВЕРШЕНСТВОВАНИЕ ЗВУКОВОЙ КУЛЬТУРЫ РЕЧИ ДЕТЕЙ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 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ОБУЧЕНИЕ ЗВУКО-СЛОГОВОМУ АНАЛИЗУ СЛОВ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РАЗВИТЕ МЕЛКОЙ МОТОРИКИ РУКИ.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504" y="1577161"/>
            <a:ext cx="6281969" cy="3614738"/>
          </a:xfrm>
        </p:spPr>
      </p:pic>
      <p:sp>
        <p:nvSpPr>
          <p:cNvPr id="6" name="Блок-схема: узел 5"/>
          <p:cNvSpPr/>
          <p:nvPr/>
        </p:nvSpPr>
        <p:spPr>
          <a:xfrm>
            <a:off x="776177" y="563526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76177" y="1502735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76176" y="2441944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76176" y="3954428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08073" y="4893636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08072" y="5487729"/>
            <a:ext cx="138223" cy="15948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0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4196" y="-151581"/>
            <a:ext cx="5869173" cy="651865"/>
          </a:xfrm>
        </p:spPr>
        <p:txBody>
          <a:bodyPr>
            <a:noAutofit/>
          </a:bodyPr>
          <a:lstStyle/>
          <a:p>
            <a:r>
              <a:rPr lang="ru-RU" sz="2800" dirty="0"/>
              <a:t>   </a:t>
            </a:r>
            <a:r>
              <a:rPr lang="ru-RU" sz="2800" b="1" dirty="0">
                <a:solidFill>
                  <a:srgbClr val="FFFF00"/>
                </a:solidFill>
              </a:rPr>
              <a:t>СОДЕРЖАНИЕ РАБОТЫ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55460"/>
            <a:ext cx="7630632" cy="642178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92D050"/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Развитие связной речи: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обучение ответам на вопросы,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диалогической речи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обучение подробному пересказу текста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по зрительной опоре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обучение составлению рассказа-описания,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рассказа по сюжетной картинке,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по серии картинок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чтение и составление слогов и слов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с помощью условных звуковых обозначений.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Лексическая работа: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обогащение словарного запаса детей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создание условий для употребления новых слов   собственной речи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(конструирование словосочетаний и предложений).</a:t>
            </a:r>
          </a:p>
          <a:p>
            <a:r>
              <a:rPr lang="ru-RU" sz="1400" dirty="0">
                <a:solidFill>
                  <a:srgbClr val="92D050"/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Развитие звуковой культуры речи: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с органами артикуляции, способами произнесения звука, его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условным обозначением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знакомство с классификацией звуков: согласные и гласные звуки, твердые и </a:t>
            </a: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мягкие, звонкие и глухие согласные.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92D050"/>
              </a:solidFill>
            </a:endParaRP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9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12940006" y="563525"/>
            <a:ext cx="45719" cy="13822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2" y="0"/>
            <a:ext cx="12192001" cy="6858000"/>
          </a:xfrm>
        </p:spPr>
        <p:txBody>
          <a:bodyPr/>
          <a:lstStyle/>
          <a:p>
            <a:pPr algn="ctr"/>
            <a:r>
              <a:rPr lang="ru-RU" dirty="0"/>
              <a:t>	</a:t>
            </a:r>
          </a:p>
          <a:p>
            <a:pPr algn="just"/>
            <a:r>
              <a:rPr lang="ru-RU" b="1" dirty="0">
                <a:solidFill>
                  <a:srgbClr val="92D050"/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Развитие фонематического слуха: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выделение звука в начале, конце и середине слова, </a:t>
            </a:r>
          </a:p>
          <a:p>
            <a:pPr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определение положения звука в слове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выделение в слове гласных звуков, </a:t>
            </a:r>
          </a:p>
          <a:p>
            <a:pPr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согласных звуков, твердых, мягких, звонких, глухих согласных.</a:t>
            </a:r>
          </a:p>
          <a:p>
            <a:pPr algn="just"/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Обучение </a:t>
            </a:r>
            <a:r>
              <a:rPr lang="ru-RU" sz="1600" b="1" dirty="0" err="1">
                <a:solidFill>
                  <a:srgbClr val="92D050"/>
                </a:solidFill>
              </a:rPr>
              <a:t>звуко</a:t>
            </a:r>
            <a:r>
              <a:rPr lang="ru-RU" sz="1600" b="1" dirty="0">
                <a:solidFill>
                  <a:srgbClr val="92D050"/>
                </a:solidFill>
              </a:rPr>
              <a:t>-слоговому анализу: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звуковой анализ состава слогов и слов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дифференциация понятий «звук» и «буква»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;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соотнесение букв и звуков.</a:t>
            </a:r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</a:p>
          <a:p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1600" b="1" dirty="0">
                <a:solidFill>
                  <a:srgbClr val="92D050"/>
                </a:solidFill>
              </a:rPr>
              <a:t>Работа по развитию мелкой моторики руки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2"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(штриховка, обведение по контуру, </a:t>
            </a:r>
          </a:p>
          <a:p>
            <a:pPr lvl="2"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прописывание печатных букв)</a:t>
            </a:r>
          </a:p>
          <a:p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979" y="1252539"/>
            <a:ext cx="4713134" cy="23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52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642295" y="217141"/>
            <a:ext cx="254997" cy="2825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sz="1400" dirty="0"/>
              <a:t>	</a:t>
            </a: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Занятия строятся занимательной, игровой форме с использованием речевых игр, что позволяет детям успешно овладеть звуковым анализом, с интересом наблюдать за особенностями слов, их использованием в речи. Учебный материал подается в сравнении, сопоставлении и побуждает детей постоянно рассуждать, анализировать, делать собственные выводы, учиться их обосновывать, выбирать правильное решение среди различных вариантов ответов. Таким образом формируется и развивается главная ценность, основа всей учебной деятельности – творческое мышление ребенка, на основе которого постепенно будут складываться система знаний о языке и формироваться потребность владения языком, совершенствования речи.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179" y="1550945"/>
            <a:ext cx="8727642" cy="50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467" y="255182"/>
            <a:ext cx="8534401" cy="102072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sz="2400" dirty="0">
                <a:solidFill>
                  <a:srgbClr val="FFFF00"/>
                </a:solidFill>
              </a:rPr>
              <a:t>опровождение курса по развитию речи и обучению грамоте представлено пособиями: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7468" y="1275908"/>
            <a:ext cx="8534400" cy="1499190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rgbClr val="92D050"/>
                </a:solidFill>
              </a:rPr>
              <a:t>Авторы: </a:t>
            </a:r>
            <a:r>
              <a:rPr lang="ru-RU" i="1" dirty="0">
                <a:solidFill>
                  <a:srgbClr val="92D050"/>
                </a:solidFill>
              </a:rPr>
              <a:t>Р. Н. </a:t>
            </a:r>
            <a:r>
              <a:rPr lang="ru-RU" i="1" dirty="0" err="1">
                <a:solidFill>
                  <a:srgbClr val="92D050"/>
                </a:solidFill>
              </a:rPr>
              <a:t>Бунеев</a:t>
            </a:r>
            <a:r>
              <a:rPr lang="ru-RU" i="1" dirty="0">
                <a:solidFill>
                  <a:srgbClr val="92D050"/>
                </a:solidFill>
              </a:rPr>
              <a:t>, Е. В. </a:t>
            </a:r>
            <a:r>
              <a:rPr lang="ru-RU" i="1" dirty="0" err="1">
                <a:solidFill>
                  <a:srgbClr val="92D050"/>
                </a:solidFill>
              </a:rPr>
              <a:t>Бунеева</a:t>
            </a:r>
            <a:r>
              <a:rPr lang="ru-RU" i="1" dirty="0">
                <a:solidFill>
                  <a:srgbClr val="92D050"/>
                </a:solidFill>
              </a:rPr>
              <a:t>, Т. Р. Кислова «По дороге к Азбуке» ч. 3, 4.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>
                <a:solidFill>
                  <a:srgbClr val="92D050"/>
                </a:solidFill>
              </a:rPr>
              <a:t>Составители: </a:t>
            </a:r>
            <a:r>
              <a:rPr lang="ru-RU" i="1" dirty="0">
                <a:solidFill>
                  <a:srgbClr val="92D050"/>
                </a:solidFill>
              </a:rPr>
              <a:t>Р. Н. </a:t>
            </a:r>
            <a:r>
              <a:rPr lang="ru-RU" i="1" dirty="0" err="1">
                <a:solidFill>
                  <a:srgbClr val="92D050"/>
                </a:solidFill>
              </a:rPr>
              <a:t>Бунеев</a:t>
            </a:r>
            <a:r>
              <a:rPr lang="ru-RU" i="1" dirty="0">
                <a:solidFill>
                  <a:srgbClr val="92D050"/>
                </a:solidFill>
              </a:rPr>
              <a:t>, Е. В. </a:t>
            </a:r>
            <a:r>
              <a:rPr lang="ru-RU" i="1" dirty="0" err="1">
                <a:solidFill>
                  <a:srgbClr val="92D050"/>
                </a:solidFill>
              </a:rPr>
              <a:t>Бунеева</a:t>
            </a:r>
            <a:r>
              <a:rPr lang="ru-RU" i="1" dirty="0">
                <a:solidFill>
                  <a:srgbClr val="92D050"/>
                </a:solidFill>
              </a:rPr>
              <a:t>, О. В. Пронина «Наши прописи» ч. 1, 2.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497" y="3147239"/>
            <a:ext cx="3102142" cy="3710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7237"/>
            <a:ext cx="2886148" cy="37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8" y="3147237"/>
            <a:ext cx="2857288" cy="3710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625" y="3147237"/>
            <a:ext cx="2911439" cy="37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358" y="1836479"/>
            <a:ext cx="138407" cy="26876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8102" y="2571307"/>
            <a:ext cx="8534400" cy="14986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FF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649901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304</TotalTime>
  <Words>164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Narrow</vt:lpstr>
      <vt:lpstr>Century Gothic</vt:lpstr>
      <vt:lpstr>Monotype Corsiva</vt:lpstr>
      <vt:lpstr>Wingdings</vt:lpstr>
      <vt:lpstr>Wingdings 3</vt:lpstr>
      <vt:lpstr>Сектор</vt:lpstr>
      <vt:lpstr>Школа для дошколят</vt:lpstr>
      <vt:lpstr>Программа строится с учетом возрастных особенностей речевого развития ребенка и является хорошей базой для успешного обучения чтению и письму в начальной школе. Большая роль отводится заданиям на развитие умений звукового и слогового анализа. Дети практически знакомятся с понятиями: звук, буква, слог, слово, согласные и гласные звуки, твердые и мягкие согласные, звонкие и глухие, Шипящие и свистящие.   Цель работы – комплексное развитие познавательно-речевой деятельности детей.</vt:lpstr>
      <vt:lpstr>       Задачи:  Развитие умений говорения и слушания, формирование опыта чтения слогов;  развитие интереса и внимания к слову, к собственной речи и речи окружающих;   обогащение активного и пассивного словаря;  развитие грамматического строя речи, умений связной речи с опорой на речевой опыт ребенка;   Развитие ФОНЕМАТИЧЕСКОГО СЛУХА, СОВЕРШЕНСТВОВАНИЕ ЗВУКОВОЙ КУЛЬТУРЫ РЕЧИ ДЕТЕЙ;   ОБУЧЕНИЕ ЗВУКО-СЛОГОВОМУ АНАЛИЗУ СЛОВ;  РАЗВИТЕ МЕЛКОЙ МОТОРИКИ РУКИ.</vt:lpstr>
      <vt:lpstr>   СОДЕРЖАНИЕ РАБОТЫ</vt:lpstr>
      <vt:lpstr>Презентация PowerPoint</vt:lpstr>
      <vt:lpstr>Презентация PowerPoint</vt:lpstr>
      <vt:lpstr>Сопровождение курса по развитию речи и обучению грамоте представлено пособиями: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для дошколят</dc:title>
  <dc:creator>Инна Чернявская</dc:creator>
  <cp:lastModifiedBy>1</cp:lastModifiedBy>
  <cp:revision>28</cp:revision>
  <dcterms:created xsi:type="dcterms:W3CDTF">2016-11-19T17:28:18Z</dcterms:created>
  <dcterms:modified xsi:type="dcterms:W3CDTF">2019-04-07T10:55:42Z</dcterms:modified>
</cp:coreProperties>
</file>